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1.xml" ContentType="application/vnd.openxmlformats-officedocument.theme+xml"/>
  <Override PartName="/ppt/slideLayouts/slideLayout33.xml" ContentType="application/vnd.openxmlformats-officedocument.presentationml.slideLayout+xml"/>
  <Override PartName="/ppt/theme/theme22.xml" ContentType="application/vnd.openxmlformats-officedocument.theme+xml"/>
  <Override PartName="/ppt/slideLayouts/slideLayout34.xml" ContentType="application/vnd.openxmlformats-officedocument.presentationml.slideLayout+xml"/>
  <Override PartName="/ppt/theme/theme23.xml" ContentType="application/vnd.openxmlformats-officedocument.theme+xml"/>
  <Override PartName="/ppt/slideLayouts/slideLayout35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  <p:sldMasterId id="2147483665" r:id="rId3"/>
    <p:sldMasterId id="2147483667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80" r:id="rId10"/>
    <p:sldMasterId id="2147483684" r:id="rId11"/>
    <p:sldMasterId id="2147483686" r:id="rId12"/>
    <p:sldMasterId id="2147483688" r:id="rId13"/>
    <p:sldMasterId id="2147483690" r:id="rId14"/>
    <p:sldMasterId id="2147483692" r:id="rId15"/>
    <p:sldMasterId id="2147483694" r:id="rId16"/>
    <p:sldMasterId id="2147483696" r:id="rId17"/>
    <p:sldMasterId id="2147483698" r:id="rId18"/>
    <p:sldMasterId id="2147483700" r:id="rId19"/>
    <p:sldMasterId id="2147483702" r:id="rId20"/>
    <p:sldMasterId id="2147483704" r:id="rId21"/>
    <p:sldMasterId id="2147483708" r:id="rId22"/>
    <p:sldMasterId id="2147483710" r:id="rId23"/>
    <p:sldMasterId id="2147483714" r:id="rId24"/>
  </p:sldMasterIdLst>
  <p:notesMasterIdLst>
    <p:notesMasterId r:id="rId63"/>
  </p:notesMasterIdLst>
  <p:sldIdLst>
    <p:sldId id="302" r:id="rId25"/>
    <p:sldId id="303" r:id="rId26"/>
    <p:sldId id="304" r:id="rId27"/>
    <p:sldId id="305" r:id="rId28"/>
    <p:sldId id="306" r:id="rId29"/>
    <p:sldId id="257" r:id="rId30"/>
    <p:sldId id="258" r:id="rId31"/>
    <p:sldId id="259" r:id="rId32"/>
    <p:sldId id="260" r:id="rId33"/>
    <p:sldId id="261" r:id="rId34"/>
    <p:sldId id="262" r:id="rId35"/>
    <p:sldId id="264" r:id="rId36"/>
    <p:sldId id="265" r:id="rId37"/>
    <p:sldId id="266" r:id="rId38"/>
    <p:sldId id="267" r:id="rId39"/>
    <p:sldId id="268" r:id="rId40"/>
    <p:sldId id="307" r:id="rId41"/>
    <p:sldId id="323" r:id="rId42"/>
    <p:sldId id="309" r:id="rId43"/>
    <p:sldId id="316" r:id="rId44"/>
    <p:sldId id="317" r:id="rId45"/>
    <p:sldId id="311" r:id="rId46"/>
    <p:sldId id="312" r:id="rId47"/>
    <p:sldId id="319" r:id="rId48"/>
    <p:sldId id="314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7" r:id="rId58"/>
    <p:sldId id="299" r:id="rId59"/>
    <p:sldId id="300" r:id="rId60"/>
    <p:sldId id="320" r:id="rId61"/>
    <p:sldId id="301" r:id="rId62"/>
  </p:sldIdLst>
  <p:sldSz cx="12192000" cy="6858000"/>
  <p:notesSz cx="6858000" cy="9144000"/>
  <p:embeddedFontLst>
    <p:embeddedFont>
      <p:font typeface="Calibri Light" panose="020F0302020204030204" pitchFamily="34" charset="0"/>
      <p:regular r:id="rId64"/>
      <p:italic r:id="rId65"/>
    </p:embeddedFont>
    <p:embeddedFont>
      <p:font typeface="宋体" panose="02010600030101010101" pitchFamily="2" charset="-122"/>
      <p:regular r:id="rId66"/>
    </p:embeddedFont>
    <p:embeddedFont>
      <p:font typeface="Comic Sans MS" panose="030F0702030302020204" pitchFamily="66" charset="0"/>
      <p:regular r:id="rId67"/>
      <p:bold r:id="rId68"/>
    </p:embeddedFont>
    <p:embeddedFont>
      <p:font typeface="Franklin Gothic Book" panose="020B0503020102020204" pitchFamily="34" charset="0"/>
      <p:regular r:id="rId69"/>
      <p:italic r:id="rId70"/>
    </p:embeddedFont>
    <p:embeddedFont>
      <p:font typeface="Tahoma" panose="020B0604030504040204" pitchFamily="34" charset="0"/>
      <p:regular r:id="rId71"/>
      <p:bold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ambria Math" panose="02040503050406030204" pitchFamily="18" charset="0"/>
      <p:regular r:id="rId7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806716-B297-49D1-87AF-703C375B251C}">
          <p14:sldIdLst>
            <p14:sldId id="302"/>
            <p14:sldId id="303"/>
            <p14:sldId id="304"/>
            <p14:sldId id="305"/>
            <p14:sldId id="306"/>
            <p14:sldId id="257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Untitled Section" id="{ACFC5DDD-72ED-42BD-AF35-8E825ACD0575}">
          <p14:sldIdLst>
            <p14:sldId id="265"/>
            <p14:sldId id="266"/>
            <p14:sldId id="267"/>
            <p14:sldId id="268"/>
            <p14:sldId id="307"/>
            <p14:sldId id="323"/>
            <p14:sldId id="309"/>
            <p14:sldId id="316"/>
            <p14:sldId id="317"/>
            <p14:sldId id="311"/>
            <p14:sldId id="312"/>
            <p14:sldId id="319"/>
            <p14:sldId id="314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7"/>
            <p14:sldId id="299"/>
            <p14:sldId id="300"/>
            <p14:sldId id="320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6F8FC"/>
    <a:srgbClr val="D1E3F3"/>
    <a:srgbClr val="CEE1F2"/>
    <a:srgbClr val="C6DCF0"/>
    <a:srgbClr val="E7F0F9"/>
    <a:srgbClr val="D9E848"/>
    <a:srgbClr val="CF5F13"/>
    <a:srgbClr val="F5DF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font" Target="fonts/font13.fntdata"/><Relationship Id="rId84" Type="http://schemas.microsoft.com/office/2015/10/relationships/revisionInfo" Target="revisionInfo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font" Target="fonts/font9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font" Target="fonts/font4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C437C12E-13BE-46C4-8FA2-1B237AF33050}"/>
    <pc:docChg chg="modSld">
      <pc:chgData name="Người dùng Khách" userId="" providerId="Windows Live" clId="Web-{C437C12E-13BE-46C4-8FA2-1B237AF33050}" dt="2019-09-22T15:17:02.121" v="1" actId="20577"/>
      <pc:docMkLst>
        <pc:docMk/>
      </pc:docMkLst>
      <pc:sldChg chg="modSp">
        <pc:chgData name="Người dùng Khách" userId="" providerId="Windows Live" clId="Web-{C437C12E-13BE-46C4-8FA2-1B237AF33050}" dt="2019-09-22T15:17:02.121" v="1" actId="20577"/>
        <pc:sldMkLst>
          <pc:docMk/>
          <pc:sldMk cId="2790983187" sldId="258"/>
        </pc:sldMkLst>
        <pc:spChg chg="mod">
          <ac:chgData name="Người dùng Khách" userId="" providerId="Windows Live" clId="Web-{C437C12E-13BE-46C4-8FA2-1B237AF33050}" dt="2019-09-22T15:17:02.121" v="1" actId="20577"/>
          <ac:spMkLst>
            <pc:docMk/>
            <pc:sldMk cId="2790983187" sldId="258"/>
            <ac:spMk id="7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28/08/2021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6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76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92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0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79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8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5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9840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8026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26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xmlns="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xmlns="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xmlns="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880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xmlns="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982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1431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46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24917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91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0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817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6552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394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571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xmlns="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xmlns="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xmlns="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xmlns="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8006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83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3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4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28/08/2021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6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4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8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4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4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6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8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8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0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8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9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6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8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5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8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6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5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5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8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hyperlink" Target="http://ifpnews.com/exclusive/slovakian-musician-praises-iranian-music-as-lovely-attractive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slide" Target="slide6.xm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slide" Target="slide6.xml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0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6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7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2.wdp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4.wav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11" Type="http://schemas.openxmlformats.org/officeDocument/2006/relationships/image" Target="../media/image73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3.png"/><Relationship Id="rId4" Type="http://schemas.openxmlformats.org/officeDocument/2006/relationships/audio" Target="../media/audio5.wav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Beat_Mua_he_-_Beat.mp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hdphoto" Target="../media/hdphoto5.wdp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11" Type="http://schemas.openxmlformats.org/officeDocument/2006/relationships/image" Target="../media/image92.png"/><Relationship Id="rId5" Type="http://schemas.openxmlformats.org/officeDocument/2006/relationships/slide" Target="slide28.xml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91.png"/><Relationship Id="rId1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01.png"/><Relationship Id="rId18" Type="http://schemas.openxmlformats.org/officeDocument/2006/relationships/slide" Target="slide31.xml"/><Relationship Id="rId3" Type="http://schemas.openxmlformats.org/officeDocument/2006/relationships/image" Target="../media/image96.gif"/><Relationship Id="rId7" Type="http://schemas.openxmlformats.org/officeDocument/2006/relationships/image" Target="../media/image100.png"/><Relationship Id="rId12" Type="http://schemas.openxmlformats.org/officeDocument/2006/relationships/image" Target="../media/image90.png"/><Relationship Id="rId17" Type="http://schemas.openxmlformats.org/officeDocument/2006/relationships/slide" Target="slide30.xml"/><Relationship Id="rId2" Type="http://schemas.openxmlformats.org/officeDocument/2006/relationships/image" Target="../media/image95.png"/><Relationship Id="rId16" Type="http://schemas.openxmlformats.org/officeDocument/2006/relationships/slide" Target="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gif"/><Relationship Id="rId11" Type="http://schemas.openxmlformats.org/officeDocument/2006/relationships/image" Target="../media/image89.png"/><Relationship Id="rId5" Type="http://schemas.openxmlformats.org/officeDocument/2006/relationships/image" Target="../media/image98.gif"/><Relationship Id="rId15" Type="http://schemas.microsoft.com/office/2007/relationships/hdphoto" Target="../media/hdphoto7.wdp"/><Relationship Id="rId10" Type="http://schemas.openxmlformats.org/officeDocument/2006/relationships/slide" Target="slide32.xml"/><Relationship Id="rId19" Type="http://schemas.openxmlformats.org/officeDocument/2006/relationships/slide" Target="slide33.xml"/><Relationship Id="rId4" Type="http://schemas.openxmlformats.org/officeDocument/2006/relationships/image" Target="../media/image97.gif"/><Relationship Id="rId9" Type="http://schemas.openxmlformats.org/officeDocument/2006/relationships/image" Target="../media/image92.png"/><Relationship Id="rId1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jpeg"/><Relationship Id="rId7" Type="http://schemas.openxmlformats.org/officeDocument/2006/relationships/image" Target="../media/image10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png"/><Relationship Id="rId5" Type="http://schemas.openxmlformats.org/officeDocument/2006/relationships/slide" Target="slide28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jpeg"/><Relationship Id="rId7" Type="http://schemas.openxmlformats.org/officeDocument/2006/relationships/image" Target="../media/image10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png"/><Relationship Id="rId5" Type="http://schemas.openxmlformats.org/officeDocument/2006/relationships/slide" Target="slide28.xml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3.jpeg"/><Relationship Id="rId7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5" Type="http://schemas.openxmlformats.org/officeDocument/2006/relationships/slide" Target="slide28.xml"/><Relationship Id="rId4" Type="http://schemas.microsoft.com/office/2007/relationships/hdphoto" Target="../media/hdphoto8.wdp"/><Relationship Id="rId9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1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png"/><Relationship Id="rId5" Type="http://schemas.openxmlformats.org/officeDocument/2006/relationships/slide" Target="slide28.xml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3.jpeg"/><Relationship Id="rId7" Type="http://schemas.openxmlformats.org/officeDocument/2006/relationships/image" Target="../media/image11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4.png"/><Relationship Id="rId5" Type="http://schemas.openxmlformats.org/officeDocument/2006/relationships/slide" Target="slide28.xml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3.png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Beat_Mua_he_-_Beat.mp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gif"/><Relationship Id="rId18" Type="http://schemas.openxmlformats.org/officeDocument/2006/relationships/image" Target="../media/image30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3.png"/><Relationship Id="rId34" Type="http://schemas.openxmlformats.org/officeDocument/2006/relationships/slide" Target="slide15.xm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gif"/><Relationship Id="rId33" Type="http://schemas.openxmlformats.org/officeDocument/2006/relationships/slide" Target="slide14.xml"/><Relationship Id="rId2" Type="http://schemas.openxmlformats.org/officeDocument/2006/relationships/audio" Target="../media/media1.wav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slide" Target="slide9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3.gif"/><Relationship Id="rId24" Type="http://schemas.openxmlformats.org/officeDocument/2006/relationships/image" Target="../media/image36.png"/><Relationship Id="rId32" Type="http://schemas.openxmlformats.org/officeDocument/2006/relationships/slide" Target="slide13.xml"/><Relationship Id="rId5" Type="http://schemas.openxmlformats.org/officeDocument/2006/relationships/audio" Target="../media/audio2.wav"/><Relationship Id="rId15" Type="http://schemas.openxmlformats.org/officeDocument/2006/relationships/image" Target="../media/image27.gif"/><Relationship Id="rId23" Type="http://schemas.openxmlformats.org/officeDocument/2006/relationships/image" Target="../media/image35.png"/><Relationship Id="rId28" Type="http://schemas.openxmlformats.org/officeDocument/2006/relationships/slide" Target="slide8.xml"/><Relationship Id="rId36" Type="http://schemas.openxmlformats.org/officeDocument/2006/relationships/image" Target="../media/image39.png"/><Relationship Id="rId10" Type="http://schemas.openxmlformats.org/officeDocument/2006/relationships/slide" Target="slide12.xml"/><Relationship Id="rId19" Type="http://schemas.openxmlformats.org/officeDocument/2006/relationships/image" Target="../media/image31.png"/><Relationship Id="rId31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8.gif"/><Relationship Id="rId30" Type="http://schemas.openxmlformats.org/officeDocument/2006/relationships/slide" Target="slide10.xml"/><Relationship Id="rId35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676FD9-3180-495A-88E4-DE2D612BE318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3970625" y="3520374"/>
            <a:ext cx="725608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887701D-AB44-48A0-8E4F-37221E9258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961205" y="4037769"/>
            <a:ext cx="360113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BBD4B0-BEB7-4405-884A-DD34061F3BA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3970625" y="5415392"/>
            <a:ext cx="894449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THCS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26D813-5034-42C2-A5C9-926D19DD09A6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3970625" y="4427801"/>
            <a:ext cx="7505512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Email: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F52A75-FA3E-46CF-9FDC-2B9074CF9CFA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3970625" y="4931438"/>
            <a:ext cx="4712659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all" dirty="0" err="1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5ED0C13-9EC6-4C14-A66C-DE047AC0CD5B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3355707" y="5919029"/>
            <a:ext cx="10174329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cap="all" dirty="0">
                <a:ln/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xmlns="" r:id="rId9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cap="all" dirty="0">
                <a:ln/>
                <a:solidFill>
                  <a:schemeClr val="bg1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ĐỊA CHỈ:</a:t>
            </a:r>
          </a:p>
        </p:txBody>
      </p:sp>
      <p:sp>
        <p:nvSpPr>
          <p:cNvPr id="3" name="TextBox 2"/>
          <p:cNvSpPr txBox="1"/>
          <p:nvPr/>
        </p:nvSpPr>
        <p:spPr>
          <a:xfrm rot="21220211">
            <a:off x="1140737" y="1095934"/>
            <a:ext cx="2879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2394" y="2240353"/>
            <a:ext cx="58321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741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40" y="1283639"/>
            <a:ext cx="1166368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626" y="240099"/>
            <a:ext cx="2246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70091" y="4011590"/>
            <a:ext cx="7451819" cy="1245308"/>
            <a:chOff x="2370091" y="4011590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370091" y="4011590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3342640" y="4372634"/>
              <a:ext cx="1371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zh-CN" sz="28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 án: </a:t>
              </a:r>
              <a:endParaRPr kumimoji="0" lang="nl-NL" altLang="zh-C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8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86154" y="1747481"/>
                <a:ext cx="10780542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4: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thì 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 giá trị nhỏ nhất của hàm số là ...................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54" y="1747481"/>
                <a:ext cx="10780542" cy="1014380"/>
              </a:xfrm>
              <a:prstGeom prst="rect">
                <a:avLst/>
              </a:prstGeom>
              <a:blipFill>
                <a:blip r:embed="rId8"/>
                <a:stretch>
                  <a:fillRect l="-1131" t="-6627" r="-1131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85800" y="4449579"/>
                <a:ext cx="141946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800" y="4449579"/>
                <a:ext cx="1419466" cy="461665"/>
              </a:xfrm>
              <a:prstGeom prst="rect">
                <a:avLst/>
              </a:prstGeom>
              <a:blipFill rotWithShape="0">
                <a:blip r:embed="rId9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542" y="1283638"/>
            <a:ext cx="11929403" cy="24247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626" y="240099"/>
            <a:ext cx="2246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0090" y="4867606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1177158" y="1391607"/>
            <a:ext cx="105609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2743200" algn="ctr"/>
                <a:tab pos="4800600" algn="l"/>
              </a:tabLst>
            </a:pPr>
            <a:r>
              <a:rPr kumimoji="0" lang="nl-NL" altLang="zh-CN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5: </a:t>
            </a:r>
            <a:r>
              <a:rPr kumimoji="0" lang="nl-NL" altLang="zh-C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vẽ bên là đồ thị của hàm số ............... với hệ số ..................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2743200" algn="ctr"/>
                <a:tab pos="4800600" algn="l"/>
              </a:tabLst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93" name="Picture 4" descr="hs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>
            <a:fillRect/>
          </a:stretch>
        </p:blipFill>
        <p:spPr bwMode="auto">
          <a:xfrm>
            <a:off x="4758605" y="2326824"/>
            <a:ext cx="284956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1662065" y="18253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66392" y="5295912"/>
                <a:ext cx="4961936" cy="521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Đáp án: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392" y="5295912"/>
                <a:ext cx="4961936" cy="521681"/>
              </a:xfrm>
              <a:prstGeom prst="rect">
                <a:avLst/>
              </a:prstGeom>
              <a:blipFill rotWithShape="0">
                <a:blip r:embed="rId7"/>
                <a:stretch>
                  <a:fillRect l="-2457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9397" y="1240910"/>
            <a:ext cx="11565228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HỔ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86756" y="3882802"/>
            <a:ext cx="7451819" cy="1245308"/>
            <a:chOff x="2086756" y="3882802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086756" y="3882802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274512" y="4097537"/>
              <a:ext cx="4870244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 </a:t>
              </a:r>
              <a:r>
                <a:rPr lang="nl-NL" sz="2800" i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đồng biến; </a:t>
              </a: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nghịch biến 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75525" y="1611563"/>
                <a:ext cx="10592972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1: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xác định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với mọi giá trị của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thuộc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,với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thì hàm số ................ khi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và................khi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25" y="1611563"/>
                <a:ext cx="10592972" cy="1014380"/>
              </a:xfrm>
              <a:prstGeom prst="rect">
                <a:avLst/>
              </a:prstGeom>
              <a:blipFill>
                <a:blip r:embed="rId6"/>
                <a:stretch>
                  <a:fillRect l="-1151" t="-5988" r="-1208" b="-1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1283639"/>
            <a:ext cx="11854374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HỔ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2369" y="1747481"/>
                <a:ext cx="11535507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2: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Nếu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thì ......................với mọi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69" y="1747481"/>
                <a:ext cx="11535507" cy="1014380"/>
              </a:xfrm>
              <a:prstGeom prst="rect">
                <a:avLst/>
              </a:prstGeom>
              <a:blipFill>
                <a:blip r:embed="rId8"/>
                <a:stretch>
                  <a:fillRect l="-1110" t="-6627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672201" y="4245548"/>
                <a:ext cx="2336409" cy="522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Đáp án: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201" y="4245548"/>
                <a:ext cx="2336409" cy="522259"/>
              </a:xfrm>
              <a:prstGeom prst="rect">
                <a:avLst/>
              </a:prstGeom>
              <a:blipFill rotWithShape="0">
                <a:blip r:embed="rId9"/>
                <a:stretch>
                  <a:fillRect l="-520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1322700"/>
            <a:ext cx="10568499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626" y="240099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HỔ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70091" y="4011590"/>
            <a:ext cx="7451819" cy="1245308"/>
            <a:chOff x="2370091" y="4011590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370091" y="4011590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88135" y="4234510"/>
              <a:ext cx="3036409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  <a:tabLst>
                  <a:tab pos="228600" algn="l"/>
                  <a:tab pos="2743200" algn="ctr"/>
                  <a:tab pos="4800600" algn="l"/>
                </a:tabLs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    phía trên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6154" y="1607273"/>
                <a:ext cx="9908344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3 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nằm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……………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hoành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54" y="1607273"/>
                <a:ext cx="9908344" cy="1014380"/>
              </a:xfrm>
              <a:prstGeom prst="rect">
                <a:avLst/>
              </a:prstGeom>
              <a:blipFill>
                <a:blip r:embed="rId6"/>
                <a:stretch>
                  <a:fillRect l="-1230" t="-6627" r="-1230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1283639"/>
            <a:ext cx="11639726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626" y="240099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HỔ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30808" y="3934678"/>
            <a:ext cx="7451819" cy="1245308"/>
            <a:chOff x="2130808" y="3934678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130808" y="3934678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52565" y="4307159"/>
              <a:ext cx="4482317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  <a:tabLst>
                  <a:tab pos="228600" algn="l"/>
                  <a:tab pos="2743200" algn="ctr"/>
                  <a:tab pos="4800600" algn="l"/>
                </a:tabLs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 </a:t>
              </a:r>
              <a:r>
                <a:rPr lang="nl-NL" sz="2800" i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trục hoành; </a:t>
              </a: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cao nhất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54966" y="1581979"/>
                <a:ext cx="11047828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4: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&lt;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nằm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phía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dưới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………..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……………..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966" y="1581979"/>
                <a:ext cx="11047828" cy="1014380"/>
              </a:xfrm>
              <a:prstGeom prst="rect">
                <a:avLst/>
              </a:prstGeom>
              <a:blipFill>
                <a:blip r:embed="rId6"/>
                <a:stretch>
                  <a:fillRect l="-1159" t="-6627" r="-1104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3797" y="1617397"/>
            <a:ext cx="913112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228600" algn="l"/>
                <a:tab pos="2743200" algn="ctr"/>
                <a:tab pos="4800600" algn="l"/>
              </a:tabLst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5: </a:t>
            </a:r>
            <a:r>
              <a:rPr lang="nl-NL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vẽ bên là đồ thị của hàm số ............... với hệ số ..................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8" descr="D:\Tai lieu\PPT_LUYEN TAP HAM SO B2\hs7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2"/>
          <a:stretch/>
        </p:blipFill>
        <p:spPr bwMode="auto">
          <a:xfrm>
            <a:off x="4644390" y="2315132"/>
            <a:ext cx="2903220" cy="2362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25393" y="5183566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797" y="295758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HỔ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938043" y="5490260"/>
                <a:ext cx="5005729" cy="521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Đáp án: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; 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043" y="5490260"/>
                <a:ext cx="5005729" cy="521681"/>
              </a:xfrm>
              <a:prstGeom prst="rect">
                <a:avLst/>
              </a:prstGeom>
              <a:blipFill rotWithShape="0">
                <a:blip r:embed="rId7"/>
                <a:stretch>
                  <a:fillRect l="-2558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72216"/>
            <a:ext cx="6056781" cy="208842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dirty="0"/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xmlns="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7498908" y="88346"/>
            <a:ext cx="3416787" cy="4022852"/>
          </a:xfrm>
        </p:spPr>
      </p:pic>
      <p:sp>
        <p:nvSpPr>
          <p:cNvPr id="5" name="Rectangle 4"/>
          <p:cNvSpPr/>
          <p:nvPr/>
        </p:nvSpPr>
        <p:spPr>
          <a:xfrm>
            <a:off x="222721" y="2818273"/>
            <a:ext cx="246785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AA00"/>
                </a:solidFill>
                <a:effectLst>
                  <a:outerShdw blurRad="12700" dist="38100" dir="2700000" algn="tl" rotWithShape="0">
                    <a:srgbClr val="FFAA00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25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AA00"/>
              </a:solidFill>
              <a:effectLst>
                <a:outerShdw blurRad="12700" dist="38100" dir="2700000" algn="tl" rotWithShape="0">
                  <a:srgbClr val="FFAA00">
                    <a:lumMod val="60000"/>
                    <a:lumOff val="4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2721" y="4118454"/>
                <a:ext cx="9221530" cy="224882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C</a:t>
                </a:r>
                <a:r>
                  <a:rPr lang="vi-V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ủng cố  khái niệm hàm số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𝒚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𝒂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</m:e>
                      <m:sup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vi-VN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; một số tính chất của nó và đồ thị hàm số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𝒚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𝒂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</m:e>
                      <m:sup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 Vận dụng kiến thức vào giải quyết các vấn đề thực tiễn.</a:t>
                </a:r>
                <a:endPara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 Củng cố cách vẽ hàm số bậc nhất</a:t>
                </a:r>
                <a:r>
                  <a:rPr lang="vi-VN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hàm số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𝒚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𝒂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</m:e>
                      <m:sup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vi-VN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 xác định được tọa độ giao điểm của hai đồ thị hàm số.</a:t>
                </a:r>
                <a:endPara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21" y="4118454"/>
                <a:ext cx="9221530" cy="2248821"/>
              </a:xfrm>
              <a:prstGeom prst="rect">
                <a:avLst/>
              </a:prstGeom>
              <a:blipFill rotWithShape="0">
                <a:blip r:embed="rId3"/>
                <a:stretch>
                  <a:fillRect l="-1058" t="-1892" r="-991" b="-3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9" y="4594225"/>
            <a:ext cx="6307137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9" y="4022726"/>
            <a:ext cx="6319837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9" y="3317875"/>
            <a:ext cx="63722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9" y="3259139"/>
            <a:ext cx="2816225" cy="259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2906713"/>
            <a:ext cx="610235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4" y="2155825"/>
            <a:ext cx="621823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6" y="2997200"/>
            <a:ext cx="2341563" cy="6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6" y="1482725"/>
            <a:ext cx="5248275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9" y="974726"/>
            <a:ext cx="5108575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6" y="1706564"/>
            <a:ext cx="2079625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1520825"/>
            <a:ext cx="1687512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9" y="1181100"/>
            <a:ext cx="1328737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738313"/>
            <a:ext cx="11557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20975"/>
            <a:ext cx="2046288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29311" y="100839"/>
            <a:ext cx="3135455" cy="434943"/>
          </a:xfrm>
          <a:prstGeom prst="round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4252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C07400"/>
                </a:solidFill>
              </a:rPr>
              <a:t>ADD A FOOTER</a:t>
            </a:r>
            <a:endParaRPr lang="en-US" dirty="0">
              <a:solidFill>
                <a:srgbClr val="C074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37"/>
          <p:cNvSpPr>
            <a:spLocks noGrp="1"/>
          </p:cNvSpPr>
          <p:nvPr>
            <p:ph type="body" idx="1"/>
          </p:nvPr>
        </p:nvSpPr>
        <p:spPr>
          <a:xfrm>
            <a:off x="795925" y="2842261"/>
            <a:ext cx="3498896" cy="55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Bài 1: (Bài 3/31 SGK)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 Placeholder 37"/>
          <p:cNvSpPr>
            <a:spLocks noGrp="1"/>
          </p:cNvSpPr>
          <p:nvPr>
            <p:ph type="body" idx="1"/>
          </p:nvPr>
        </p:nvSpPr>
        <p:spPr>
          <a:xfrm>
            <a:off x="795925" y="3839312"/>
            <a:ext cx="3498896" cy="55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21064187">
            <a:off x="637221" y="1171314"/>
            <a:ext cx="3501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424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12169" r="-1" b="12168"/>
          <a:stretch/>
        </p:blipFill>
        <p:spPr>
          <a:xfrm>
            <a:off x="2743200" y="10428"/>
            <a:ext cx="9448800" cy="332249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31562" b="3023"/>
          <a:stretch/>
        </p:blipFill>
        <p:spPr>
          <a:xfrm rot="10800000">
            <a:off x="0" y="4010570"/>
            <a:ext cx="10859784" cy="2847429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xmlns="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354" y="999384"/>
            <a:ext cx="73806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200" dirty="0">
                <a:solidFill>
                  <a:srgbClr val="9D0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Parabol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9D0F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CD458B6-D56F-44A8-8B13-744797EA0168}"/>
              </a:ext>
            </a:extLst>
          </p:cNvPr>
          <p:cNvSpPr/>
          <p:nvPr/>
        </p:nvSpPr>
        <p:spPr>
          <a:xfrm>
            <a:off x="206288" y="4539913"/>
            <a:ext cx="8516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4000" dirty="0">
                <a:solidFill>
                  <a:srgbClr val="9D0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61ABD889-CCEB-4BFD-B139-AA3762F04A82}"/>
              </a:ext>
            </a:extLst>
          </p:cNvPr>
          <p:cNvSpPr/>
          <p:nvPr/>
        </p:nvSpPr>
        <p:spPr>
          <a:xfrm rot="5400000">
            <a:off x="-238351" y="238351"/>
            <a:ext cx="3507578" cy="3030876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685665">
            <a:off x="-456356" y="1002417"/>
            <a:ext cx="3220098" cy="7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13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61ABD889-CCEB-4BFD-B139-AA3762F04A82}"/>
              </a:ext>
            </a:extLst>
          </p:cNvPr>
          <p:cNvSpPr/>
          <p:nvPr/>
        </p:nvSpPr>
        <p:spPr>
          <a:xfrm rot="5400000">
            <a:off x="-238351" y="238351"/>
            <a:ext cx="3507578" cy="3030876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375231" y="1753789"/>
                <a:ext cx="8212880" cy="42748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Lực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𝐹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gió khi thổi vuông góc vào cánh buồm tỉ lệ thuận với bình phương vận tốc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gió, tức là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𝐹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𝑣</m:t>
                        </m:r>
                      </m:e>
                      <m:sup>
                        <m:r>
                          <a:rPr lang="vi-VN" sz="24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 hằng số). Biết rằng khi vận tốc gió bằng </a:t>
                </a:r>
                <a14:m>
                  <m:oMath xmlns:m="http://schemas.openxmlformats.org/officeDocument/2006/math"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thì lực tác động lên cánh buồm của một con thuyền bằng </a:t>
                </a:r>
                <a14:m>
                  <m:oMath xmlns:m="http://schemas.openxmlformats.org/officeDocument/2006/math"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120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(Niu – tơn).</a:t>
                </a:r>
                <a:endParaRPr lang="en-US" sz="24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Tính hằng số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4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b) Hỏi khi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10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 lực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𝐹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bằng bao nhiêu? Cùng câu hỏi này khi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20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  <a:endParaRPr lang="en-US" sz="24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c) Biết rằng cánh buồm chỉ có thể chịu được một áp lực tối đa là </a:t>
                </a:r>
                <a14:m>
                  <m:oMath xmlns:m="http://schemas.openxmlformats.org/officeDocument/2006/math"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12000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hỏi con thuyền có thể đi được trong gió bão với vận tốc gió</a:t>
                </a:r>
                <a14:m>
                  <m:oMath xmlns:m="http://schemas.openxmlformats.org/officeDocument/2006/math"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90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𝑘𝑚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h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hay không?</a:t>
                </a:r>
                <a:endParaRPr lang="en-US" sz="24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231" y="1753789"/>
                <a:ext cx="8212880" cy="4274888"/>
              </a:xfrm>
              <a:prstGeom prst="rect">
                <a:avLst/>
              </a:prstGeom>
              <a:blipFill>
                <a:blip r:embed="rId4"/>
                <a:stretch>
                  <a:fillRect l="-1188" t="-1141" r="-1114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138516" y="-82170"/>
            <a:ext cx="5799465" cy="3810107"/>
            <a:chOff x="9187929" y="4794339"/>
            <a:chExt cx="5799465" cy="2625256"/>
          </a:xfrm>
        </p:grpSpPr>
        <p:sp>
          <p:nvSpPr>
            <p:cNvPr id="13" name="Cloud Callout 12"/>
            <p:cNvSpPr/>
            <p:nvPr/>
          </p:nvSpPr>
          <p:spPr>
            <a:xfrm>
              <a:off x="9545048" y="4794339"/>
              <a:ext cx="5442346" cy="1519338"/>
            </a:xfrm>
            <a:prstGeom prst="cloudCallout">
              <a:avLst>
                <a:gd name="adj1" fmla="val -51504"/>
                <a:gd name="adj2" fmla="val 7019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2" descr="Điều này sẽ khiến bạn rất sốc nhưng… đáng để thử! – Dương Minh Đứ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56" b="92718" l="9889" r="899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7929" y="6189870"/>
              <a:ext cx="1228925" cy="122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67441" y="289785"/>
                <a:ext cx="6096000" cy="14317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 công thức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𝐹</m:t>
                    </m:r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𝑣</m:t>
                        </m:r>
                      </m:e>
                      <m:sup>
                        <m:r>
                          <a:rPr lang="nl-NL" sz="24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4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?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Theo đề bài: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....;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𝐹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....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Hãy tính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vi-VN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  <a:endPara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441" y="289785"/>
                <a:ext cx="6096000" cy="1431739"/>
              </a:xfrm>
              <a:prstGeom prst="rect">
                <a:avLst/>
              </a:prstGeom>
              <a:blipFill>
                <a:blip r:embed="rId7"/>
                <a:stretch>
                  <a:fillRect l="-1600" t="-341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37"/>
          <p:cNvSpPr txBox="1">
            <a:spLocks/>
          </p:cNvSpPr>
          <p:nvPr/>
        </p:nvSpPr>
        <p:spPr>
          <a:xfrm>
            <a:off x="2044159" y="529433"/>
            <a:ext cx="3455494" cy="96481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solidFill>
                  <a:srgbClr val="F6F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1: (Bài 3/31 </a:t>
            </a:r>
            <a:r>
              <a:rPr lang="vi-VN" sz="2500" b="1">
                <a:solidFill>
                  <a:srgbClr val="F6F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SGK)</a:t>
            </a:r>
            <a:endParaRPr lang="en-US" sz="2500" b="1">
              <a:solidFill>
                <a:srgbClr val="F6F8F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500" b="1">
                <a:solidFill>
                  <a:srgbClr val="F6F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HĐ cặp đôi 5 phút</a:t>
            </a:r>
            <a:endParaRPr lang="en-US" sz="2500" dirty="0">
              <a:solidFill>
                <a:srgbClr val="F6F8F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05:00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Rounded Rectangle 17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Rounded Rectangle 18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Rounded Rectangle 21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Rounded Rectangle 21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Rounded Rectangle 21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Rounded Rectangle 28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" name="Rounded Rectangle 28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5" name="Rounded Rectangle 31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502276" y="1828800"/>
            <a:ext cx="945524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78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9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0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1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2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3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4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5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6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7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9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0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1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C07400"/>
                </a:solidFill>
              </a:rPr>
              <a:t>ADD A FOOTER</a:t>
            </a:r>
            <a:endParaRPr lang="en-US" dirty="0">
              <a:solidFill>
                <a:srgbClr val="C074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9902" y="1224306"/>
                <a:ext cx="72276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Dựa vào đề bài, có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2;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</m:t>
                    </m:r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tìm được: </a:t>
                </a:r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02" y="1224306"/>
                <a:ext cx="7227620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1772" t="-12791" r="-844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434668" y="1105106"/>
                <a:ext cx="6096000" cy="12848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120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30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⇒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𝐹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30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668" y="1105106"/>
                <a:ext cx="6096000" cy="128483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19902" y="2298671"/>
            <a:ext cx="6885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b) Dựa vào đề bài và kết quả câu a, tính được: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865016" y="2929654"/>
                <a:ext cx="480349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=30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=30.1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=3000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016" y="2929654"/>
                <a:ext cx="4803494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865016" y="3652856"/>
                <a:ext cx="500226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=30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=30.2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=12000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016" y="3652856"/>
                <a:ext cx="5002267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760588" y="4591585"/>
                <a:ext cx="7921972" cy="1483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c) </a:t>
                </a: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pt-B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on thuyền không thể đi được </a:t>
                </a:r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 gió bão được không với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90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𝑘𝑚</m:t>
                    </m:r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h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25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pt-B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vì: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30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30.2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18750</m:t>
                      </m:r>
                      <m:r>
                        <m:rPr>
                          <m:sty m:val="p"/>
                        </m:rP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12000</m:t>
                      </m:r>
                      <m:r>
                        <m:rPr>
                          <m:sty m:val="p"/>
                        </m:rP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0588" y="4591585"/>
                <a:ext cx="7921972" cy="1483740"/>
              </a:xfrm>
              <a:prstGeom prst="rect">
                <a:avLst/>
              </a:prstGeom>
              <a:blipFill rotWithShape="0">
                <a:blip r:embed="rId6"/>
                <a:stretch>
                  <a:fillRect l="-1617" t="-4098" r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37"/>
          <p:cNvSpPr txBox="1">
            <a:spLocks/>
          </p:cNvSpPr>
          <p:nvPr/>
        </p:nvSpPr>
        <p:spPr>
          <a:xfrm>
            <a:off x="734816" y="409984"/>
            <a:ext cx="3498896" cy="47622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solidFill>
                  <a:srgbClr val="F6F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1: (Bài 3/31 SGK)</a:t>
            </a:r>
            <a:endParaRPr lang="en-US" sz="2500" dirty="0">
              <a:solidFill>
                <a:srgbClr val="F6F8F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9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3" y="242597"/>
            <a:ext cx="8719375" cy="65020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90709" y="715739"/>
            <a:ext cx="2331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Galileo Galilei</a:t>
            </a:r>
            <a:endParaRPr lang="en-US" sz="2800" dirty="0">
              <a:solidFill>
                <a:srgbClr val="9D0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73853" y="2330493"/>
            <a:ext cx="4128167" cy="1189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5988" y="932507"/>
            <a:ext cx="5918200" cy="13127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>
              <a:solidFill>
                <a:srgbClr val="9D0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227414">
            <a:off x="1248175" y="1142919"/>
            <a:ext cx="2088128" cy="47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5465763" y="1828800"/>
          <a:ext cx="41910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6" imgW="11943109" imgH="1635438" progId="Word.Document.12">
                  <p:embed/>
                </p:oleObj>
              </mc:Choice>
              <mc:Fallback>
                <p:oleObj name="Document" r:id="rId6" imgW="11943109" imgH="16354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65763" y="1828800"/>
                        <a:ext cx="4191000" cy="58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Placeholder 37"/>
          <p:cNvSpPr>
            <a:spLocks noGrp="1"/>
          </p:cNvSpPr>
          <p:nvPr>
            <p:ph type="body" idx="1"/>
          </p:nvPr>
        </p:nvSpPr>
        <p:spPr>
          <a:xfrm>
            <a:off x="1027838" y="2516670"/>
            <a:ext cx="3848962" cy="52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2500" b="1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2500" b="1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500" b="1">
                <a:latin typeface="Times New Roman" panose="02020603050405020304" pitchFamily="18" charset="0"/>
                <a:ea typeface="Calibri" panose="020F0502020204030204" pitchFamily="34" charset="0"/>
              </a:rPr>
              <a:t> HĐ cá nhân 5 phút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5690" y="345124"/>
            <a:ext cx="3980577" cy="47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Bảng giá trị tương ứng.</a:t>
            </a:r>
            <a:endParaRPr lang="en-US" sz="25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88370" y="3610001"/>
                <a:ext cx="5958559" cy="2529539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Cho hai hàm số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vi-VN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vi-VN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514350" indent="-51435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Vẽ hai đồ thị hàm số trên cùng một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 phẳng tọa độ.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b) Tìm tọa độ giao điểm của hai đồ thị hàm số trên.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70" y="3610001"/>
                <a:ext cx="5958559" cy="2529539"/>
              </a:xfrm>
              <a:prstGeom prst="rect">
                <a:avLst/>
              </a:prstGeom>
              <a:blipFill rotWithShape="0">
                <a:blip r:embed="rId8"/>
                <a:stretch>
                  <a:fillRect l="-2147" t="-2404" b="-5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2855428"/>
                  </p:ext>
                </p:extLst>
              </p:nvPr>
            </p:nvGraphicFramePr>
            <p:xfrm>
              <a:off x="5933599" y="1031381"/>
              <a:ext cx="5770589" cy="121387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94959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895768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895768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</a:tblGrid>
                  <a:tr h="600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6131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vi-VN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2855428"/>
                  </p:ext>
                </p:extLst>
              </p:nvPr>
            </p:nvGraphicFramePr>
            <p:xfrm>
              <a:off x="5933599" y="1031381"/>
              <a:ext cx="5770589" cy="121387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9495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9576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89576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6007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469" t="-1010" r="-346948" b="-10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146575" t="-1010" r="-406164" b="-10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244898" t="-1010" r="-303401" b="-10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344898" t="-1010" r="-203401" b="-10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444898" t="-1010" r="-103401" b="-10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544898" t="-1010" r="-3401" b="-10404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13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469" t="-99010" r="-346948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146575" t="-99010" r="-406164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244898" t="-99010" r="-303401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344898" t="-99010" r="-203401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444898" t="-99010" r="-103401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544898" t="-99010" r="-3401" b="-19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1447896"/>
                  </p:ext>
                </p:extLst>
              </p:nvPr>
            </p:nvGraphicFramePr>
            <p:xfrm>
              <a:off x="6606010" y="2503952"/>
              <a:ext cx="3740257" cy="85890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39038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089033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012186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1670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1587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1447896"/>
                  </p:ext>
                </p:extLst>
              </p:nvPr>
            </p:nvGraphicFramePr>
            <p:xfrm>
              <a:off x="6606010" y="2503952"/>
              <a:ext cx="3740257" cy="85890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39038"/>
                    <a:gridCol w="1089033"/>
                    <a:gridCol w="1012186"/>
                  </a:tblGrid>
                  <a:tr h="429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370" t="-1408" r="-129259" b="-1028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151397" t="-1408" r="-94972" b="-1028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271084" t="-1408" r="-2410" b="-102817"/>
                          </a:stretch>
                        </a:blipFill>
                      </a:tcPr>
                    </a:tc>
                  </a:tr>
                  <a:tr h="429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370" t="-101408" r="-129259" b="-28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151397" t="-101408" r="-94972" b="-28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271084" t="-101408" r="-2410" b="-281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20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29" y="3520409"/>
            <a:ext cx="4582013" cy="345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1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05:00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04:50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04:30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04:20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04:10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04:00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03:50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03:30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03:20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ounded Rectangle 12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03:10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03:00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02:50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Rounded Rectangle 15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Rounded Rectangle 15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02:30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Rounded Rectangle 17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Rounded Rectangle 17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02:20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Rounded Rectangle 17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Rounded Rectangle 17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2" name="Rounded Rectangle 18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Rounded Rectangle 18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Rounded Rectangle 18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02:10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Rounded Rectangle 18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Rounded Rectangle 20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Rounded Rectangle 20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Rounded Rectangle 20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Rounded Rectangle 21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Rounded Rectangle 21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Rounded Rectangle 21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Rounded Rectangle 22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Rounded Rectangle 22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Rounded Rectangle 22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Rounded Rectangle 22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Rounded Rectangle 22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Rounded Rectangle 23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Rounded Rectangle 23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4" name="Rounded Rectangle 23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Rounded Rectangle 23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Rounded Rectangle 23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Rounded Rectangle 23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Rounded Rectangle 23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Rounded Rectangle 24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2" name="Rounded Rectangle 24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Rounded Rectangle 24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Rounded Rectangle 24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Rounded Rectangle 24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Rounded Rectangle 24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Rounded Rectangle 24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Rounded Rectangle 24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Rounded Rectangle 25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Rounded Rectangle 25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Rounded Rectangle 25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Rounded Rectangle 25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Rounded Rectangle 25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Rounded Rectangle 25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" name="Rounded Rectangle 25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Rounded Rectangle 25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Rounded Rectangle 26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" name="Rounded Rectangle 26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Rounded Rectangle 26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8" name="Rounded Rectangle 26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9" name="Rounded Rectangle 26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" name="Rounded Rectangle 26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1" name="Rounded Rectangle 27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Rounded Rectangle 27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3" name="Rounded Rectangle 27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7" name="Rounded Rectangle 27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8" name="Rounded Rectangle 27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" name="Rounded Rectangle 28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5" name="Rounded Rectangle 28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" name="Rounded Rectangle 28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" name="Rounded Rectangle 28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Rounded Rectangle 28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Rounded Rectangle 28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Rounded Rectangle 28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" name="Rounded Rectangle 29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8" name="Rounded Rectangle 29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Rounded Rectangle 30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" name="Rounded Rectangle 30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Rounded Rectangle 30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" name="Rounded Rectangle 30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Rounded Rectangle 31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Rounded Rectangle 31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" name="Rounded Rectangle 31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5" name="Rounded Rectangle 31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6" name="Rounded Rectangle 31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" name="Rounded Rectangle 31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" name="Rounded Rectangle 31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" name="Oval 318"/>
          <p:cNvSpPr/>
          <p:nvPr/>
        </p:nvSpPr>
        <p:spPr>
          <a:xfrm>
            <a:off x="197476" y="2340279"/>
            <a:ext cx="945524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69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4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85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86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87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88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89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0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1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17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18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19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0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1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2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3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4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0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1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2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3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4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55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56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57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4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85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86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87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88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89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0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1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38" grpId="0" build="p" animBg="1"/>
      <p:bldP spid="8" grpId="0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227414">
            <a:off x="1186721" y="1080769"/>
            <a:ext cx="3812039" cy="47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8" name="Text Placeholder 37"/>
          <p:cNvSpPr>
            <a:spLocks noGrp="1"/>
          </p:cNvSpPr>
          <p:nvPr>
            <p:ph type="body" idx="1"/>
          </p:nvPr>
        </p:nvSpPr>
        <p:spPr>
          <a:xfrm>
            <a:off x="1027838" y="2503952"/>
            <a:ext cx="3498896" cy="55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0" y="3408964"/>
                <a:ext cx="6185483" cy="252953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Cho hai hàm số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vi-VN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vi-VN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514350" indent="-51435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Vẽ hai đồ thị hàm số trên cùng một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 phẳng tọa độ.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b) Tìm tọa độ giao điểm của hai đồ thị hàm số trên.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08964"/>
                <a:ext cx="6185483" cy="2529539"/>
              </a:xfrm>
              <a:prstGeom prst="rect">
                <a:avLst/>
              </a:prstGeom>
              <a:blipFill rotWithShape="0">
                <a:blip r:embed="rId2"/>
                <a:stretch>
                  <a:fillRect l="-1868" t="-2158" b="-5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188700" y="358522"/>
            <a:ext cx="60692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Phương trình hoành độ giao điểm của 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 đồ thị hàm số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288271" y="1585778"/>
                <a:ext cx="5517729" cy="14729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8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=−</m:t>
                            </m:r>
                            <m:r>
                              <a:rPr lang="en-US" sz="28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+2⇔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−2=0</m:t>
                            </m:r>
                          </m:e>
                        </m:mr>
                        <m:mr>
                          <m:e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⇔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=0⇔</m:t>
                            </m:r>
                            <m:d>
                              <m:dPr>
                                <m:begChr m:val="["/>
                                <m:endChr m:val=""/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0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0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=−2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28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271" y="1585778"/>
                <a:ext cx="5517729" cy="14729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710000" y="3111855"/>
                <a:ext cx="6096000" cy="10913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457200" marR="0" indent="457200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𝐾h𝑖</m:t>
                      </m:r>
                      <m:r>
                        <a:rPr lang="en-US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⇒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</m:t>
                      </m:r>
                    </m:oMath>
                  </m:oMathPara>
                </a14:m>
                <a:endParaRPr lang="en-US" sz="2800" dirty="0">
                  <a:solidFill>
                    <a:schemeClr val="bg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marR="0" indent="457200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𝐾h𝑖</m:t>
                      </m:r>
                      <m:r>
                        <a:rPr lang="vi-VN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</m:t>
                      </m:r>
                      <m:r>
                        <a:rPr lang="vi-VN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⇒</m:t>
                      </m:r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vi-VN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4</m:t>
                      </m:r>
                    </m:oMath>
                  </m:oMathPara>
                </a14:m>
                <a:endParaRPr lang="en-US" sz="2800" dirty="0">
                  <a:solidFill>
                    <a:schemeClr val="bg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000" y="3111855"/>
                <a:ext cx="6096000" cy="10913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947742" y="4350718"/>
                <a:ext cx="6096000" cy="10143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7200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tọa độ giao điểm của  hai đồ thị </a:t>
                </a:r>
                <a:r>
                  <a:rPr lang="en-US" sz="28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</a:t>
                </a:r>
                <a:r>
                  <a:rPr lang="vi-VN" sz="28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àm số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800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1;1</m:t>
                        </m:r>
                      </m:e>
                    </m:d>
                    <m:r>
                      <a:rPr lang="vi-VN" sz="28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vi-VN" sz="2800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2;4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742" y="4350718"/>
                <a:ext cx="6096000" cy="1014380"/>
              </a:xfrm>
              <a:prstGeom prst="rect">
                <a:avLst/>
              </a:prstGeom>
              <a:blipFill rotWithShape="0">
                <a:blip r:embed="rId5"/>
                <a:stretch>
                  <a:fillRect l="-2100" t="-6627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 animBg="1"/>
      <p:bldP spid="12" grpId="0" animBg="1"/>
      <p:bldP spid="12" grpId="1" animBg="1"/>
      <p:bldP spid="3" grpId="0"/>
      <p:bldP spid="6" grpId="0"/>
      <p:bldP spid="13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rames PPT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295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362200" y="2256800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   </a:t>
            </a:r>
          </a:p>
          <a:p>
            <a:r>
              <a:rPr lang="en-US" sz="3600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      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160091" y="810250"/>
            <a:ext cx="8203109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sz="33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 2: </a:t>
            </a:r>
          </a:p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DỌN SẠCH ĐẠI DƯƠNG</a:t>
            </a:r>
          </a:p>
        </p:txBody>
      </p:sp>
      <p:sp>
        <p:nvSpPr>
          <p:cNvPr id="36871" name="AutoShape 7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0210800" y="6400800"/>
            <a:ext cx="304800" cy="3048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9D0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35780" y="5272840"/>
            <a:ext cx="1938440" cy="1938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96874" y="2667898"/>
            <a:ext cx="797699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endParaRPr lang="en-US" sz="2800" dirty="0">
              <a:solidFill>
                <a:srgbClr val="9D0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 trò chơi: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endParaRPr lang="en-US" sz="2800" dirty="0">
              <a:solidFill>
                <a:srgbClr val="9D0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 rot="21180000">
            <a:off x="1972650" y="648782"/>
            <a:ext cx="4041372" cy="13573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rgbClr val="0000CC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207866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5257800"/>
            <a:ext cx="1146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34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62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222845" y="5389945"/>
            <a:ext cx="387373" cy="1394540"/>
          </a:xfrm>
          <a:prstGeom prst="rect">
            <a:avLst/>
          </a:prstGeom>
        </p:spPr>
      </p:pic>
      <p:sp>
        <p:nvSpPr>
          <p:cNvPr id="41" name="8-Point Star 40">
            <a:hlinkClick r:id="rId10" action="ppaction://hlinksldjump"/>
          </p:cNvPr>
          <p:cNvSpPr/>
          <p:nvPr/>
        </p:nvSpPr>
        <p:spPr>
          <a:xfrm>
            <a:off x="7990047" y="4986060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09679" y="5477607"/>
            <a:ext cx="1157288" cy="15692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10138367" y="5284575"/>
            <a:ext cx="1356360" cy="169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5248567" y="5513609"/>
            <a:ext cx="1237383" cy="12373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386" y="5446329"/>
            <a:ext cx="1717727" cy="1176525"/>
          </a:xfrm>
          <a:prstGeom prst="rect">
            <a:avLst/>
          </a:prstGeom>
        </p:spPr>
      </p:pic>
      <p:sp>
        <p:nvSpPr>
          <p:cNvPr id="49" name="8-Point Star 48">
            <a:hlinkClick r:id="rId16" action="ppaction://hlinksldjump"/>
          </p:cNvPr>
          <p:cNvSpPr/>
          <p:nvPr/>
        </p:nvSpPr>
        <p:spPr>
          <a:xfrm>
            <a:off x="1409867" y="4806188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0" name="8-Point Star 49">
            <a:hlinkClick r:id="rId17" action="ppaction://hlinksldjump"/>
          </p:cNvPr>
          <p:cNvSpPr/>
          <p:nvPr/>
        </p:nvSpPr>
        <p:spPr>
          <a:xfrm>
            <a:off x="3694681" y="488826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1" name="8-Point Star 50">
            <a:hlinkClick r:id="rId18" action="ppaction://hlinksldjump"/>
          </p:cNvPr>
          <p:cNvSpPr/>
          <p:nvPr/>
        </p:nvSpPr>
        <p:spPr>
          <a:xfrm>
            <a:off x="5573450" y="488826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4" name="8-Point Star 53">
            <a:hlinkClick r:id="rId19" action="ppaction://hlinksldjump"/>
          </p:cNvPr>
          <p:cNvSpPr/>
          <p:nvPr/>
        </p:nvSpPr>
        <p:spPr>
          <a:xfrm>
            <a:off x="10448978" y="462015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49" grpId="0" animBg="1"/>
      <p:bldP spid="50" grpId="0" animBg="1"/>
      <p:bldP spid="51" grpId="0" animBg="1"/>
      <p:bldP spid="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84" y="414367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2966097" y="1288675"/>
            <a:ext cx="625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53" y="3929887"/>
            <a:ext cx="6494287" cy="1510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212158" y="900908"/>
                <a:ext cx="7767676" cy="2068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1: 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4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vi-VN" sz="24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4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vi-VN" sz="24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vi-VN" sz="24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Chọn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khẳng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định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đúng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lớn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luôn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dương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mọi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58" y="900908"/>
                <a:ext cx="7767676" cy="2068195"/>
              </a:xfrm>
              <a:prstGeom prst="rect">
                <a:avLst/>
              </a:prstGeom>
              <a:blipFill>
                <a:blip r:embed="rId7"/>
                <a:stretch>
                  <a:fillRect l="-1256" t="-2360" r="-1020" b="-4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092824" y="3967958"/>
            <a:ext cx="528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38332" y="4429623"/>
                <a:ext cx="613307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32" y="4429623"/>
                <a:ext cx="6133075" cy="830997"/>
              </a:xfrm>
              <a:prstGeom prst="rect">
                <a:avLst/>
              </a:prstGeom>
              <a:blipFill>
                <a:blip r:embed="rId8"/>
                <a:stretch>
                  <a:fillRect l="-1590" t="-5882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0" y="714542"/>
            <a:ext cx="9992139" cy="2580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80" y="3803131"/>
            <a:ext cx="5770303" cy="1699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51194" y="1188538"/>
                <a:ext cx="10115210" cy="1444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tabLst>
                    <a:tab pos="629920" algn="l"/>
                  </a:tabLst>
                </a:pP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2: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qua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8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		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1;3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</a:t>
                </a:r>
                <a:r>
                  <a:rPr lang="en-US" sz="280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</a:pPr>
                <a:r>
                  <a:rPr lang="vi-VN" sz="28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	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2;6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194" y="1188538"/>
                <a:ext cx="10115210" cy="1444306"/>
              </a:xfrm>
              <a:prstGeom prst="rect">
                <a:avLst/>
              </a:prstGeom>
              <a:blipFill>
                <a:blip r:embed="rId7"/>
                <a:stretch>
                  <a:fillRect l="-1266" t="-4641" b="-10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853778" y="3957927"/>
            <a:ext cx="528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222768" y="4522375"/>
                <a:ext cx="20313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1;3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768" y="4522375"/>
                <a:ext cx="2031325" cy="523220"/>
              </a:xfrm>
              <a:prstGeom prst="rect">
                <a:avLst/>
              </a:prstGeom>
              <a:blipFill>
                <a:blip r:embed="rId8"/>
                <a:stretch>
                  <a:fillRect l="-6306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0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2" y="190500"/>
            <a:ext cx="12165797" cy="4433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55" y="4892273"/>
            <a:ext cx="6494287" cy="1775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49866" y="379905"/>
            <a:ext cx="79896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Parabol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zh-CN" sz="28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560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09" y="956807"/>
            <a:ext cx="3373567" cy="2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20800" y="1523417"/>
                <a:ext cx="6096000" cy="18576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en-US" sz="28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	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</a:pP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	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1523417"/>
                <a:ext cx="6096000" cy="1857624"/>
              </a:xfrm>
              <a:prstGeom prst="rect">
                <a:avLst/>
              </a:prstGeom>
              <a:blipFill>
                <a:blip r:embed="rId8"/>
                <a:stretch>
                  <a:fillRect l="-2100" b="-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138705" y="5020260"/>
            <a:ext cx="528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12183" y="5269041"/>
                <a:ext cx="2055691" cy="743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vi-V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83" y="5269041"/>
                <a:ext cx="2055691" cy="743280"/>
              </a:xfrm>
              <a:prstGeom prst="rect">
                <a:avLst/>
              </a:prstGeom>
              <a:blipFill>
                <a:blip r:embed="rId9"/>
                <a:stretch>
                  <a:fillRect l="-6231" r="-5045" b="-9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7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8" grpId="0"/>
      <p:bldP spid="18" grpId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04" y="509114"/>
            <a:ext cx="10459919" cy="3811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1" y="4701772"/>
            <a:ext cx="8461526" cy="177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17599" y="1116836"/>
                <a:ext cx="9516534" cy="2367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tabLst>
                    <a:tab pos="629920" algn="l"/>
                  </a:tabLst>
                </a:pP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4: 	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−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2720" marR="0" indent="45720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99" y="1116836"/>
                <a:ext cx="9516534" cy="2367315"/>
              </a:xfrm>
              <a:prstGeom prst="rect">
                <a:avLst/>
              </a:prstGeom>
              <a:blipFill>
                <a:blip r:embed="rId7"/>
                <a:stretch>
                  <a:fillRect l="-1281" t="-2571" b="-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38705" y="5020260"/>
            <a:ext cx="528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8705" y="5600358"/>
            <a:ext cx="6835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parabol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tọa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63" y="796697"/>
            <a:ext cx="11376271" cy="259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90" y="3797618"/>
            <a:ext cx="6494287" cy="177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8931" y="1133443"/>
                <a:ext cx="10514134" cy="1936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5: </a:t>
                </a:r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 thị hàm số 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vi-VN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cắt đường thẳng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tại điểm có tọa độ: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marR="0" indent="45720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(0;0) </m:t>
                    </m:r>
                  </m:oMath>
                </a14:m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(2;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4)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    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</a:t>
                </a:r>
                <a:r>
                  <a:rPr lang="en-US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2;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4).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</a:p>
              <a:p>
                <a:pPr marL="457200" marR="0" indent="45720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(2;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4).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    			</a:t>
                </a:r>
                <a:r>
                  <a:rPr lang="en-US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(0;0) </m:t>
                    </m:r>
                  </m:oMath>
                </a14:m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2;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4)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31" y="1133443"/>
                <a:ext cx="10514134" cy="1936428"/>
              </a:xfrm>
              <a:prstGeom prst="rect">
                <a:avLst/>
              </a:prstGeom>
              <a:blipFill>
                <a:blip r:embed="rId7"/>
                <a:stretch>
                  <a:fillRect l="-1218" t="-3459" r="-1218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867772" y="4081903"/>
            <a:ext cx="528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360769" y="4572756"/>
                <a:ext cx="34558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en-US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(0;0) </m:t>
                    </m:r>
                  </m:oMath>
                </a14:m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2;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4)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769" y="4572756"/>
                <a:ext cx="3455818" cy="523220"/>
              </a:xfrm>
              <a:prstGeom prst="rect">
                <a:avLst/>
              </a:prstGeom>
              <a:blipFill>
                <a:blip r:embed="rId8"/>
                <a:stretch>
                  <a:fillRect l="-3527" t="-12791" r="-282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06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5714" y="1324736"/>
            <a:ext cx="4382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DỤNG- TÌM TÒI</a:t>
            </a:r>
          </a:p>
        </p:txBody>
      </p:sp>
    </p:spTree>
    <p:extLst>
      <p:ext uri="{BB962C8B-B14F-4D97-AF65-F5344CB8AC3E}">
        <p14:creationId xmlns:p14="http://schemas.microsoft.com/office/powerpoint/2010/main" val="35083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35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21180000">
            <a:off x="298517" y="371145"/>
            <a:ext cx="4041372" cy="1357378"/>
          </a:xfrm>
        </p:spPr>
        <p:txBody>
          <a:bodyPr>
            <a:normAutofit/>
          </a:bodyPr>
          <a:lstStyle/>
          <a:p>
            <a:r>
              <a:rPr lang="en-US" sz="2500" dirty="0"/>
              <a:t>VẬN DỤNG- TÌM TÒI</a:t>
            </a:r>
          </a:p>
        </p:txBody>
      </p:sp>
      <p:pic>
        <p:nvPicPr>
          <p:cNvPr id="6" name="Picture 5" descr="D:\Tai lieu tai ve\Tài liệu 5512\cổng parabo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2" y="1969723"/>
            <a:ext cx="3321107" cy="2964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4071044" y="863600"/>
            <a:ext cx="8120956" cy="54473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12882" y="1327792"/>
                <a:ext cx="7593118" cy="4441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985" marR="0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Tình </a:t>
                </a:r>
                <a:r>
                  <a:rPr lang="vi-VN" sz="28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huống :</a:t>
                </a:r>
                <a:r>
                  <a:rPr lang="en-US" sz="28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(HĐ nhóm 10 phút )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985" marR="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 xe tải có chiều rộng  </a:t>
                </a:r>
                <a14:m>
                  <m:oMath xmlns:m="http://schemas.openxmlformats.org/officeDocument/2006/math"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2,4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chiều cao </a:t>
                </a:r>
                <a14:m>
                  <m:oMath xmlns:m="http://schemas.openxmlformats.org/officeDocument/2006/math"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2,5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muốn đi qua một cái cổng có hình parabol. Biết khoảng cách giữa hai chân cổng là </a:t>
                </a:r>
                <a14:m>
                  <m:oMath xmlns:m="http://schemas.openxmlformats.org/officeDocument/2006/math"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chiều cao cổng là </a:t>
                </a:r>
                <a14:m>
                  <m:oMath xmlns:m="http://schemas.openxmlformats.org/officeDocument/2006/math"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Font typeface="+mj-lt"/>
                  <a:buAutoNum type="alphaLcParenR"/>
                  <a:tabLst>
                    <a:tab pos="183515" algn="l"/>
                  </a:tabLs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𝑂𝑥𝑦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gọi parabol (P):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biểu diễn cổng mà xe tải muốn đi qua. Tìm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Font typeface="+mj-lt"/>
                  <a:buAutoNum type="alphaLcParenR"/>
                  <a:tabLst>
                    <a:tab pos="183515" algn="l"/>
                  </a:tabLs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Hỏi xe tải có thể qua cổng được không? Tại sao?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882" y="1327792"/>
                <a:ext cx="7593118" cy="4441280"/>
              </a:xfrm>
              <a:prstGeom prst="rect">
                <a:avLst/>
              </a:prstGeom>
              <a:blipFill>
                <a:blip r:embed="rId3"/>
                <a:stretch>
                  <a:fillRect l="-1525" t="-1511" r="-1605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22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21180000">
            <a:off x="298517" y="371145"/>
            <a:ext cx="4041372" cy="1357378"/>
          </a:xfrm>
        </p:spPr>
        <p:txBody>
          <a:bodyPr>
            <a:normAutofit/>
          </a:bodyPr>
          <a:lstStyle/>
          <a:p>
            <a:r>
              <a:rPr lang="en-US" sz="2500" dirty="0"/>
              <a:t>VẬN DỤNG- TÌM TÒI</a:t>
            </a:r>
          </a:p>
        </p:txBody>
      </p:sp>
      <p:pic>
        <p:nvPicPr>
          <p:cNvPr id="6" name="Picture 5" descr="D:\Tai lieu tai ve\Tài liệu 5512\cổng parabo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6" y="1489890"/>
            <a:ext cx="2243744" cy="21948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4164387" y="456272"/>
            <a:ext cx="7662247" cy="647322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" y="4035121"/>
            <a:ext cx="3239818" cy="2699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2747945" y="131326"/>
            <a:ext cx="10495129" cy="5343535"/>
            <a:chOff x="8669838" y="4794339"/>
            <a:chExt cx="7744436" cy="3650988"/>
          </a:xfrm>
        </p:grpSpPr>
        <p:sp>
          <p:nvSpPr>
            <p:cNvPr id="14" name="Cloud Callout 13"/>
            <p:cNvSpPr/>
            <p:nvPr/>
          </p:nvSpPr>
          <p:spPr>
            <a:xfrm>
              <a:off x="9545048" y="4794339"/>
              <a:ext cx="6869226" cy="2770504"/>
            </a:xfrm>
            <a:prstGeom prst="cloudCallout">
              <a:avLst>
                <a:gd name="adj1" fmla="val -51504"/>
                <a:gd name="adj2" fmla="val 7019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2" descr="Điều này sẽ khiến bạn rất sốc nhưng… đáng để thử! – Dương Minh Đứ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56" b="92718" l="9889" r="899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9838" y="7215602"/>
              <a:ext cx="1228925" cy="122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4491996" y="4537314"/>
            <a:ext cx="4896637" cy="1674892"/>
            <a:chOff x="3950357" y="3611517"/>
            <a:chExt cx="4896637" cy="1674892"/>
          </a:xfrm>
        </p:grpSpPr>
        <p:sp>
          <p:nvSpPr>
            <p:cNvPr id="5" name="Oval Callout 4"/>
            <p:cNvSpPr/>
            <p:nvPr/>
          </p:nvSpPr>
          <p:spPr>
            <a:xfrm>
              <a:off x="3950357" y="3611517"/>
              <a:ext cx="4896637" cy="1674892"/>
            </a:xfrm>
            <a:prstGeom prst="wedgeEllipseCallout">
              <a:avLst>
                <a:gd name="adj1" fmla="val -60215"/>
                <a:gd name="adj2" fmla="val 6628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63363" y="4179265"/>
              <a:ext cx="29129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b="1" i="1" dirty="0">
                  <a:solidFill>
                    <a:srgbClr val="9D0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Xây dựng mô hình toán học.</a:t>
              </a:r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233236" y="499580"/>
            <a:ext cx="111761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GỢI Ý: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51621" y="811685"/>
                <a:ext cx="6112122" cy="4603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- Xác định hệ số a của hàm số </a:t>
                </a:r>
                <a14:m>
                  <m:oMath xmlns:m="http://schemas.openxmlformats.org/officeDocument/2006/math"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nl-NL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621" y="811685"/>
                <a:ext cx="6112122" cy="460382"/>
              </a:xfrm>
              <a:prstGeom prst="rect">
                <a:avLst/>
              </a:prstGeom>
              <a:blipFill rotWithShape="0">
                <a:blip r:embed="rId6"/>
                <a:stretch>
                  <a:fillRect l="-1597" t="-10526" r="-59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708394" y="1353724"/>
                <a:ext cx="6096000" cy="164641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- Biết hình biểu diễn của nó cho một cái cổng có dạng parabol, khoảng cách giữa hai chân cổng là </a:t>
                </a:r>
                <a14:m>
                  <m:oMath xmlns:m="http://schemas.openxmlformats.org/officeDocument/2006/math">
                    <m:r>
                      <a:rPr lang="nl-NL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 khoảng cách từ đỉnh cổng (đỉnh parabol) tới mặt đất là </a:t>
                </a:r>
                <a14:m>
                  <m:oMath xmlns:m="http://schemas.openxmlformats.org/officeDocument/2006/math">
                    <m:r>
                      <a:rPr lang="nl-NL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394" y="1353724"/>
                <a:ext cx="6096000" cy="1646413"/>
              </a:xfrm>
              <a:prstGeom prst="rect">
                <a:avLst/>
              </a:prstGeom>
              <a:blipFill rotWithShape="0">
                <a:blip r:embed="rId7"/>
                <a:stretch>
                  <a:fillRect l="-1500" t="-2963" r="-1600" b="-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931902" y="3029991"/>
            <a:ext cx="6715300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Xác định xem ô tô có đi qua cổng được hay không?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2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21180000">
            <a:off x="298517" y="371145"/>
            <a:ext cx="4041372" cy="1357378"/>
          </a:xfrm>
        </p:spPr>
        <p:txBody>
          <a:bodyPr>
            <a:normAutofit/>
          </a:bodyPr>
          <a:lstStyle/>
          <a:p>
            <a:r>
              <a:rPr lang="en-US" sz="2500" dirty="0"/>
              <a:t>VẬN DỤNG- TÌM TÒI</a:t>
            </a:r>
          </a:p>
        </p:txBody>
      </p:sp>
      <p:pic>
        <p:nvPicPr>
          <p:cNvPr id="6" name="Picture 5" descr="D:\Tai lieu tai ve\Tài liệu 5512\cổng parabo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" y="1969724"/>
            <a:ext cx="3321107" cy="2964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3551974" y="304800"/>
            <a:ext cx="8517945" cy="68410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2882" y="871424"/>
            <a:ext cx="7593118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marR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910748" y="1902792"/>
                <a:ext cx="4417363" cy="522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Do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𝑂𝐻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2;</m:t>
                        </m:r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e>
                    </m:d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748" y="1902792"/>
                <a:ext cx="4417363" cy="522259"/>
              </a:xfrm>
              <a:prstGeom prst="rect">
                <a:avLst/>
              </a:prstGeom>
              <a:blipFill rotWithShape="0">
                <a:blip r:embed="rId3"/>
                <a:stretch>
                  <a:fillRect l="-290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910748" y="2508713"/>
                <a:ext cx="7047314" cy="553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748" y="2508713"/>
                <a:ext cx="7047314" cy="553357"/>
              </a:xfrm>
              <a:prstGeom prst="rect">
                <a:avLst/>
              </a:prstGeom>
              <a:blipFill rotWithShape="0">
                <a:blip r:embed="rId4"/>
                <a:stretch>
                  <a:fillRect l="-1817" t="-12222" r="-779" b="-2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910748" y="3156548"/>
                <a:ext cx="7734957" cy="983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Ô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2,4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lái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khiển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cổng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748" y="3156548"/>
                <a:ext cx="7734957" cy="983283"/>
              </a:xfrm>
              <a:prstGeom prst="rect">
                <a:avLst/>
              </a:prstGeom>
              <a:blipFill rotWithShape="0">
                <a:blip r:embed="rId5"/>
                <a:stretch>
                  <a:fillRect l="-1656" t="-6832" r="-1656" b="-16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924889" y="4120263"/>
                <a:ext cx="4772076" cy="1091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Char char="-"/>
                </a:pP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𝐸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1,2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tung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𝐸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1,44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889" y="4120263"/>
                <a:ext cx="4772076" cy="1091324"/>
              </a:xfrm>
              <a:prstGeom prst="rect">
                <a:avLst/>
              </a:prstGeom>
              <a:blipFill rotWithShape="0">
                <a:blip r:embed="rId6"/>
                <a:stretch>
                  <a:fillRect l="-2682" t="-6145" b="-1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924889" y="5253484"/>
                <a:ext cx="7998876" cy="983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tối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ô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qua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cổng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1,44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fr-FR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2,56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889" y="5253484"/>
                <a:ext cx="7998876" cy="983283"/>
              </a:xfrm>
              <a:prstGeom prst="rect">
                <a:avLst/>
              </a:prstGeom>
              <a:blipFill rotWithShape="0">
                <a:blip r:embed="rId7"/>
                <a:stretch>
                  <a:fillRect l="-1601" t="-6832" b="-16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5077634" y="851119"/>
            <a:ext cx="711436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Do AB=4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A, B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xứng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Oy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hoành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A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-2,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hoành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B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2.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90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2" grpId="0"/>
      <p:bldP spid="18" grpId="0"/>
      <p:bldP spid="20" grpId="0"/>
      <p:bldP spid="22" grpId="0"/>
      <p:bldP spid="24" grpId="0"/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0" y="1285467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solidFill>
                <a:prstClr val="white"/>
              </a:solidFill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77527" y="1534792"/>
            <a:ext cx="5611813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17509" y="2827875"/>
            <a:ext cx="5716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Hiểu rõ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 niệm và tính chất của hàm số  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030690"/>
              </p:ext>
            </p:extLst>
          </p:nvPr>
        </p:nvGraphicFramePr>
        <p:xfrm>
          <a:off x="5346219" y="2845040"/>
          <a:ext cx="17335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1091880" imgH="279360" progId="Equation.DSMT4">
                  <p:embed/>
                </p:oleObj>
              </mc:Choice>
              <mc:Fallback>
                <p:oleObj name="Equation" r:id="rId3" imgW="1091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46219" y="2845040"/>
                        <a:ext cx="173355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-109045" y="3223883"/>
            <a:ext cx="6096000" cy="3102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Luyện tập vẽ đồ thị của hàm số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Xem lại các bài tập đã làm trên lớp.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Tìm hiểu thêm các công trình kiến trúc và các vật có hình dạng parabol có trong thực tế.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Đọc thêm các mục “có thể em chưa biết” trong sách giáo khoa.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Làm các bài tập 6, 7, 8, 9, 10/38, 39(SGK).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5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xmlns="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71721" y="560785"/>
            <a:ext cx="1391775" cy="858837"/>
          </a:xfrm>
        </p:spPr>
        <p:txBody>
          <a:bodyPr>
            <a:no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rames PPT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943100" y="2443739"/>
            <a:ext cx="83058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Ban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. </a:t>
            </a:r>
          </a:p>
          <a:p>
            <a:r>
              <a:rPr lang="en-US" sz="3600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      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160091" y="810250"/>
            <a:ext cx="820310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 1:</a:t>
            </a:r>
          </a:p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AI LÊN ĐỈNH CAO HƠN</a:t>
            </a:r>
          </a:p>
        </p:txBody>
      </p:sp>
      <p:sp>
        <p:nvSpPr>
          <p:cNvPr id="36871" name="AutoShape 7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0210800" y="6400800"/>
            <a:ext cx="304800" cy="3048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9D0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35780" y="5272840"/>
            <a:ext cx="1938440" cy="19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26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Oval 73">
            <a:hlinkClick r:id="rId10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37281" y="103257"/>
            <a:ext cx="4990405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85241" y="103257"/>
            <a:ext cx="495840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3004448" y="2416858"/>
            <a:ext cx="6183104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2246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875" y="722630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 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26251" y="3737270"/>
            <a:ext cx="7451819" cy="1245308"/>
            <a:chOff x="2126251" y="3737270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126251" y="3737270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200923" y="4074136"/>
              <a:ext cx="2686954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</a:t>
              </a:r>
              <a:r>
                <a:rPr lang="nl-NL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xác định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85875" y="886430"/>
                <a:ext cx="9441265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1: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............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mọi giá trị của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thuộc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5" y="886430"/>
                <a:ext cx="9441265" cy="1014380"/>
              </a:xfrm>
              <a:prstGeom prst="rect">
                <a:avLst/>
              </a:prstGeom>
              <a:blipFill>
                <a:blip r:embed="rId5"/>
                <a:stretch>
                  <a:fillRect l="-1356" t="-5988" b="-1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1202358"/>
            <a:ext cx="11661333" cy="19675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026" y="392499"/>
            <a:ext cx="2246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77840" y="4729414"/>
            <a:ext cx="7451819" cy="1245308"/>
            <a:chOff x="2077840" y="4729414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077840" y="4729414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0023" y="5090938"/>
              <a:ext cx="4988866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 </a:t>
              </a:r>
              <a:r>
                <a:rPr lang="nl-NL" sz="2800" i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Nghịch biến; </a:t>
              </a: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đồng biến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27879" y="1400354"/>
                <a:ext cx="11009196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2: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xác định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với mọi giá trị của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thuộc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𝑅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với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thì hàm số ............ khi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và ...........  khi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79" y="1400354"/>
                <a:ext cx="11009196" cy="1014380"/>
              </a:xfrm>
              <a:prstGeom prst="rect">
                <a:avLst/>
              </a:prstGeom>
              <a:blipFill>
                <a:blip r:embed="rId6"/>
                <a:stretch>
                  <a:fillRect l="-1107" t="-6627" r="-1163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1283639"/>
            <a:ext cx="11458134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83754" y="3971064"/>
            <a:ext cx="7451819" cy="1245308"/>
            <a:chOff x="2370091" y="4011590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370091" y="4011590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855200" y="4325064"/>
              <a:ext cx="4014240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  <a:tabLst>
                  <a:tab pos="228600" algn="l"/>
                  <a:tab pos="2743200" algn="ctr"/>
                  <a:tab pos="4800600" algn="l"/>
                </a:tabLs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 </a:t>
              </a:r>
              <a:r>
                <a:rPr lang="nl-NL" sz="2800" i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cong parabol; </a:t>
              </a: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Oy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7626" y="240099"/>
            <a:ext cx="2246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8127" y="1641628"/>
                <a:ext cx="11000935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3: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…….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đỉnh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gốc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nhận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……..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27" y="1641628"/>
                <a:ext cx="11000935" cy="1014380"/>
              </a:xfrm>
              <a:prstGeom prst="rect">
                <a:avLst/>
              </a:prstGeom>
              <a:blipFill>
                <a:blip r:embed="rId6"/>
                <a:stretch>
                  <a:fillRect l="-1163" t="-5988" r="-1053" b="-1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1.xml><?xml version="1.0" encoding="utf-8"?>
<a:theme xmlns:a="http://schemas.openxmlformats.org/drawingml/2006/main" name="11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2.xml><?xml version="1.0" encoding="utf-8"?>
<a:theme xmlns:a="http://schemas.openxmlformats.org/drawingml/2006/main" name="1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3.xml><?xml version="1.0" encoding="utf-8"?>
<a:theme xmlns:a="http://schemas.openxmlformats.org/drawingml/2006/main" name="13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4.xml><?xml version="1.0" encoding="utf-8"?>
<a:theme xmlns:a="http://schemas.openxmlformats.org/drawingml/2006/main" name="14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5.xml><?xml version="1.0" encoding="utf-8"?>
<a:theme xmlns:a="http://schemas.openxmlformats.org/drawingml/2006/main" name="15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6.xml><?xml version="1.0" encoding="utf-8"?>
<a:theme xmlns:a="http://schemas.openxmlformats.org/drawingml/2006/main" name="16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7.xml><?xml version="1.0" encoding="utf-8"?>
<a:theme xmlns:a="http://schemas.openxmlformats.org/drawingml/2006/main" name="17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8.xml><?xml version="1.0" encoding="utf-8"?>
<a:theme xmlns:a="http://schemas.openxmlformats.org/drawingml/2006/main" name="18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9.xml><?xml version="1.0" encoding="utf-8"?>
<a:theme xmlns:a="http://schemas.openxmlformats.org/drawingml/2006/main" name="19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0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1.xml><?xml version="1.0" encoding="utf-8"?>
<a:theme xmlns:a="http://schemas.openxmlformats.org/drawingml/2006/main" name="21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2.xml><?xml version="1.0" encoding="utf-8"?>
<a:theme xmlns:a="http://schemas.openxmlformats.org/drawingml/2006/main" name="23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3.xml><?xml version="1.0" encoding="utf-8"?>
<a:theme xmlns:a="http://schemas.openxmlformats.org/drawingml/2006/main" name="24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4.xml><?xml version="1.0" encoding="utf-8"?>
<a:theme xmlns:a="http://schemas.openxmlformats.org/drawingml/2006/main" name="26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1805</Words>
  <Application>Microsoft Office PowerPoint</Application>
  <PresentationFormat>Widescreen</PresentationFormat>
  <Paragraphs>818</Paragraphs>
  <Slides>38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75" baseType="lpstr">
      <vt:lpstr>Calibri Light</vt:lpstr>
      <vt:lpstr>Arial</vt:lpstr>
      <vt:lpstr>宋体</vt:lpstr>
      <vt:lpstr>Comic Sans MS</vt:lpstr>
      <vt:lpstr>等线</vt:lpstr>
      <vt:lpstr>Franklin Gothic Book</vt:lpstr>
      <vt:lpstr>Tahoma</vt:lpstr>
      <vt:lpstr>Calibri</vt:lpstr>
      <vt:lpstr>Rtim</vt:lpstr>
      <vt:lpstr>Cambria Math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23_Office Theme</vt:lpstr>
      <vt:lpstr>24_Office Theme</vt:lpstr>
      <vt:lpstr>26_Office Theme</vt:lpstr>
      <vt:lpstr>Document</vt:lpstr>
      <vt:lpstr>Equation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DỤNG- TÌM TÒI</vt:lpstr>
      <vt:lpstr>VẬN DỤNG- TÌM TÒI</vt:lpstr>
      <vt:lpstr>VẬN DỤNG- TÌM TÒI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ASUS</cp:lastModifiedBy>
  <cp:revision>114</cp:revision>
  <dcterms:created xsi:type="dcterms:W3CDTF">2018-08-09T12:27:57Z</dcterms:created>
  <dcterms:modified xsi:type="dcterms:W3CDTF">2021-08-28T07:19:07Z</dcterms:modified>
</cp:coreProperties>
</file>